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Merriweather"/>
      <p:bold r:id="rId22"/>
      <p:boldItalic r:id="rId23"/>
    </p:embeddedFont>
    <p:embeddedFont>
      <p:font typeface="Homemade Apple"/>
      <p:regular r:id="rId24"/>
    </p:embeddedFont>
    <p:embeddedFont>
      <p:font typeface="Open Sans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Merriweather-bold.fntdata"/><Relationship Id="rId21" Type="http://schemas.openxmlformats.org/officeDocument/2006/relationships/slide" Target="slides/slide16.xml"/><Relationship Id="rId24" Type="http://schemas.openxmlformats.org/officeDocument/2006/relationships/font" Target="fonts/HomemadeApple-regular.fntdata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5cff4c6a6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25cff4c6a6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0" Type="http://schemas.openxmlformats.org/officeDocument/2006/relationships/image" Target="../media/image10.png"/><Relationship Id="rId9" Type="http://schemas.openxmlformats.org/officeDocument/2006/relationships/image" Target="../media/image49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Relationship Id="rId4" Type="http://schemas.openxmlformats.org/officeDocument/2006/relationships/image" Target="../media/image24.png"/><Relationship Id="rId11" Type="http://schemas.openxmlformats.org/officeDocument/2006/relationships/image" Target="../media/image32.png"/><Relationship Id="rId10" Type="http://schemas.openxmlformats.org/officeDocument/2006/relationships/image" Target="../media/image27.png"/><Relationship Id="rId9" Type="http://schemas.openxmlformats.org/officeDocument/2006/relationships/image" Target="../media/image30.png"/><Relationship Id="rId5" Type="http://schemas.openxmlformats.org/officeDocument/2006/relationships/image" Target="../media/image26.png"/><Relationship Id="rId6" Type="http://schemas.openxmlformats.org/officeDocument/2006/relationships/image" Target="../media/image22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3.png"/><Relationship Id="rId4" Type="http://schemas.openxmlformats.org/officeDocument/2006/relationships/image" Target="../media/image42.png"/><Relationship Id="rId5" Type="http://schemas.openxmlformats.org/officeDocument/2006/relationships/image" Target="../media/image3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4.png"/><Relationship Id="rId4" Type="http://schemas.openxmlformats.org/officeDocument/2006/relationships/image" Target="../media/image31.png"/><Relationship Id="rId5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43.jpg"/><Relationship Id="rId7" Type="http://schemas.openxmlformats.org/officeDocument/2006/relationships/image" Target="../media/image48.jpg"/><Relationship Id="rId8" Type="http://schemas.openxmlformats.org/officeDocument/2006/relationships/image" Target="../media/image4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Relationship Id="rId8" Type="http://schemas.openxmlformats.org/officeDocument/2006/relationships/image" Target="../media/image4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Relationship Id="rId6" Type="http://schemas.openxmlformats.org/officeDocument/2006/relationships/image" Target="../media/image14.png"/><Relationship Id="rId7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5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25.png"/><Relationship Id="rId5" Type="http://schemas.openxmlformats.org/officeDocument/2006/relationships/image" Target="../media/image18.png"/><Relationship Id="rId6" Type="http://schemas.openxmlformats.org/officeDocument/2006/relationships/image" Target="../media/image24.png"/><Relationship Id="rId7" Type="http://schemas.openxmlformats.org/officeDocument/2006/relationships/image" Target="../media/image22.png"/><Relationship Id="rId8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9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D1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20783" r="0" t="0"/>
          <a:stretch/>
        </p:blipFill>
        <p:spPr>
          <a:xfrm rot="5400000">
            <a:off x="5011684" y="-941495"/>
            <a:ext cx="7759688" cy="13082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412007">
            <a:off x="-937674" y="6974551"/>
            <a:ext cx="2506139" cy="6072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52294" y="0"/>
            <a:ext cx="1583412" cy="226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220626">
            <a:off x="6926113" y="7443722"/>
            <a:ext cx="4435774" cy="33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7365178">
            <a:off x="16538565" y="6227718"/>
            <a:ext cx="2838056" cy="687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15743661" y="156818"/>
            <a:ext cx="3601458" cy="312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1485334" y="3784935"/>
            <a:ext cx="3601458" cy="3126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7638463">
            <a:off x="655139" y="-2719877"/>
            <a:ext cx="969528" cy="658321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5403082" y="7849985"/>
            <a:ext cx="7481835" cy="6132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3D7EDB"/>
                </a:solidFill>
                <a:latin typeface="Open Sans"/>
                <a:ea typeface="Open Sans"/>
                <a:cs typeface="Open Sans"/>
                <a:sym typeface="Open Sans"/>
              </a:rPr>
              <a:t>One-Day Lesson</a:t>
            </a:r>
            <a:endParaRPr/>
          </a:p>
        </p:txBody>
      </p:sp>
      <p:grpSp>
        <p:nvGrpSpPr>
          <p:cNvPr id="93" name="Google Shape;93;p13"/>
          <p:cNvGrpSpPr/>
          <p:nvPr/>
        </p:nvGrpSpPr>
        <p:grpSpPr>
          <a:xfrm>
            <a:off x="3857418" y="2262017"/>
            <a:ext cx="10573164" cy="4778648"/>
            <a:chOff x="0" y="0"/>
            <a:chExt cx="14097552" cy="6371531"/>
          </a:xfrm>
        </p:grpSpPr>
        <p:pic>
          <p:nvPicPr>
            <p:cNvPr id="94" name="Google Shape;94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614883" y="0"/>
              <a:ext cx="10194528" cy="46724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13"/>
            <p:cNvSpPr txBox="1"/>
            <p:nvPr/>
          </p:nvSpPr>
          <p:spPr>
            <a:xfrm>
              <a:off x="0" y="5115078"/>
              <a:ext cx="14097552" cy="12564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8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5650" u="none" cap="none" strike="noStrike">
                  <a:solidFill>
                    <a:srgbClr val="434345"/>
                  </a:solidFill>
                  <a:latin typeface="Arial"/>
                  <a:ea typeface="Arial"/>
                  <a:cs typeface="Arial"/>
                  <a:sym typeface="Arial"/>
                </a:rPr>
                <a:t>Level II: Depression Awareness</a:t>
              </a:r>
              <a:endParaRPr/>
            </a:p>
          </p:txBody>
        </p:sp>
      </p:grpSp>
      <p:sp>
        <p:nvSpPr>
          <p:cNvPr id="96" name="Google Shape;96;p13"/>
          <p:cNvSpPr txBox="1"/>
          <p:nvPr/>
        </p:nvSpPr>
        <p:spPr>
          <a:xfrm>
            <a:off x="25" y="9802875"/>
            <a:ext cx="18288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7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 edit/customize this slideshow, please make a copy.</a:t>
            </a:r>
            <a:endParaRPr i="1" sz="27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313" y="6574654"/>
            <a:ext cx="1371136" cy="216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 rotWithShape="1">
          <a:blip r:embed="rId4">
            <a:alphaModFix/>
          </a:blip>
          <a:srcRect b="84121" l="0" r="1233" t="0"/>
          <a:stretch/>
        </p:blipFill>
        <p:spPr>
          <a:xfrm>
            <a:off x="4575647" y="9409674"/>
            <a:ext cx="13861436" cy="112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630184" y="1028700"/>
            <a:ext cx="2492369" cy="2447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2"/>
          <p:cNvPicPr preferRelativeResize="0"/>
          <p:nvPr/>
        </p:nvPicPr>
        <p:blipFill rotWithShape="1">
          <a:blip r:embed="rId6">
            <a:alphaModFix/>
          </a:blip>
          <a:srcRect b="3179" l="0" r="0" t="30812"/>
          <a:stretch/>
        </p:blipFill>
        <p:spPr>
          <a:xfrm>
            <a:off x="5455176" y="8470439"/>
            <a:ext cx="3176957" cy="10655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" name="Google Shape;236;p22"/>
          <p:cNvGrpSpPr/>
          <p:nvPr/>
        </p:nvGrpSpPr>
        <p:grpSpPr>
          <a:xfrm>
            <a:off x="1206313" y="1516123"/>
            <a:ext cx="9589613" cy="5058530"/>
            <a:chOff x="0" y="0"/>
            <a:chExt cx="12786151" cy="6744707"/>
          </a:xfrm>
        </p:grpSpPr>
        <p:pic>
          <p:nvPicPr>
            <p:cNvPr id="237" name="Google Shape;237;p2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rot="496776">
              <a:off x="306400" y="819410"/>
              <a:ext cx="11749950" cy="5105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596688" y="2955743"/>
              <a:ext cx="1189463" cy="9602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9" name="Google Shape;239;p22"/>
          <p:cNvGrpSpPr/>
          <p:nvPr/>
        </p:nvGrpSpPr>
        <p:grpSpPr>
          <a:xfrm>
            <a:off x="2269727" y="3097438"/>
            <a:ext cx="7481835" cy="1933624"/>
            <a:chOff x="0" y="-133350"/>
            <a:chExt cx="9975780" cy="2578166"/>
          </a:xfrm>
        </p:grpSpPr>
        <p:sp>
          <p:nvSpPr>
            <p:cNvPr id="240" name="Google Shape;240;p22"/>
            <p:cNvSpPr txBox="1"/>
            <p:nvPr/>
          </p:nvSpPr>
          <p:spPr>
            <a:xfrm>
              <a:off x="0" y="-133350"/>
              <a:ext cx="9975780" cy="1430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400" u="none" cap="none" strike="noStrike">
                  <a:solidFill>
                    <a:srgbClr val="2C2C2E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Hey Mom,</a:t>
              </a:r>
              <a:endParaRPr/>
            </a:p>
          </p:txBody>
        </p:sp>
        <p:sp>
          <p:nvSpPr>
            <p:cNvPr id="241" name="Google Shape;241;p22"/>
            <p:cNvSpPr txBox="1"/>
            <p:nvPr/>
          </p:nvSpPr>
          <p:spPr>
            <a:xfrm>
              <a:off x="0" y="1579946"/>
              <a:ext cx="9975780" cy="8648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900" u="none" cap="none" strike="noStrike">
                  <a:solidFill>
                    <a:srgbClr val="2C2C2E"/>
                  </a:solidFill>
                  <a:latin typeface="Arial"/>
                  <a:ea typeface="Arial"/>
                  <a:cs typeface="Arial"/>
                  <a:sym typeface="Arial"/>
                </a:rPr>
                <a:t>Can we talk? </a:t>
              </a:r>
              <a:endParaRPr/>
            </a:p>
          </p:txBody>
        </p:sp>
      </p:grpSp>
      <p:pic>
        <p:nvPicPr>
          <p:cNvPr id="242" name="Google Shape;242;p2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0" y="8754519"/>
            <a:ext cx="3783762" cy="6383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742037" y="2252227"/>
            <a:ext cx="5106832" cy="773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15291287" y="4767088"/>
            <a:ext cx="4327318" cy="4979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3"/>
          <p:cNvGrpSpPr/>
          <p:nvPr/>
        </p:nvGrpSpPr>
        <p:grpSpPr>
          <a:xfrm>
            <a:off x="835350" y="7901287"/>
            <a:ext cx="9241558" cy="1962356"/>
            <a:chOff x="0" y="0"/>
            <a:chExt cx="12322077" cy="2616475"/>
          </a:xfrm>
        </p:grpSpPr>
        <p:pic>
          <p:nvPicPr>
            <p:cNvPr id="250" name="Google Shape;250;p23"/>
            <p:cNvPicPr preferRelativeResize="0"/>
            <p:nvPr/>
          </p:nvPicPr>
          <p:blipFill rotWithShape="1">
            <a:blip r:embed="rId3">
              <a:alphaModFix/>
            </a:blip>
            <a:srcRect b="44710" l="3400" r="27997" t="11366"/>
            <a:stretch/>
          </p:blipFill>
          <p:spPr>
            <a:xfrm>
              <a:off x="0" y="0"/>
              <a:ext cx="11825962" cy="23471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23"/>
            <p:cNvSpPr txBox="1"/>
            <p:nvPr/>
          </p:nvSpPr>
          <p:spPr>
            <a:xfrm>
              <a:off x="306177" y="79375"/>
              <a:ext cx="12015900" cy="25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Yeah, I think I need to talk to someone. Can you help me set up an appointment with my doctor? </a:t>
              </a:r>
              <a:endParaRPr/>
            </a:p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  </a:t>
              </a:r>
              <a:endParaRPr/>
            </a:p>
          </p:txBody>
        </p:sp>
      </p:grpSp>
      <p:grpSp>
        <p:nvGrpSpPr>
          <p:cNvPr id="252" name="Google Shape;252;p23"/>
          <p:cNvGrpSpPr/>
          <p:nvPr/>
        </p:nvGrpSpPr>
        <p:grpSpPr>
          <a:xfrm>
            <a:off x="1052557" y="97662"/>
            <a:ext cx="4687704" cy="1554299"/>
            <a:chOff x="0" y="0"/>
            <a:chExt cx="6250272" cy="2072399"/>
          </a:xfrm>
        </p:grpSpPr>
        <p:pic>
          <p:nvPicPr>
            <p:cNvPr id="253" name="Google Shape;253;p23"/>
            <p:cNvPicPr preferRelativeResize="0"/>
            <p:nvPr/>
          </p:nvPicPr>
          <p:blipFill rotWithShape="1">
            <a:blip r:embed="rId3">
              <a:alphaModFix/>
            </a:blip>
            <a:srcRect b="20948" l="4263" r="23077" t="10211"/>
            <a:stretch/>
          </p:blipFill>
          <p:spPr>
            <a:xfrm>
              <a:off x="0" y="0"/>
              <a:ext cx="6206972" cy="1823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23"/>
            <p:cNvSpPr txBox="1"/>
            <p:nvPr/>
          </p:nvSpPr>
          <p:spPr>
            <a:xfrm>
              <a:off x="242472" y="191099"/>
              <a:ext cx="6007800" cy="188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Hey, Mom, can we talk?  </a:t>
              </a:r>
              <a:endParaRPr/>
            </a:p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  </a:t>
              </a:r>
              <a:endParaRPr/>
            </a:p>
          </p:txBody>
        </p:sp>
      </p:grpSp>
      <p:grpSp>
        <p:nvGrpSpPr>
          <p:cNvPr id="255" name="Google Shape;255;p23"/>
          <p:cNvGrpSpPr/>
          <p:nvPr/>
        </p:nvGrpSpPr>
        <p:grpSpPr>
          <a:xfrm>
            <a:off x="835350" y="1725365"/>
            <a:ext cx="8854969" cy="2278783"/>
            <a:chOff x="0" y="0"/>
            <a:chExt cx="11806625" cy="3038378"/>
          </a:xfrm>
        </p:grpSpPr>
        <p:pic>
          <p:nvPicPr>
            <p:cNvPr id="256" name="Google Shape;256;p23"/>
            <p:cNvPicPr preferRelativeResize="0"/>
            <p:nvPr/>
          </p:nvPicPr>
          <p:blipFill rotWithShape="1">
            <a:blip r:embed="rId3">
              <a:alphaModFix/>
            </a:blip>
            <a:srcRect b="30056" l="3400" r="26377" t="11367"/>
            <a:stretch/>
          </p:blipFill>
          <p:spPr>
            <a:xfrm>
              <a:off x="0" y="0"/>
              <a:ext cx="11749762" cy="30383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7" name="Google Shape;257;p23"/>
            <p:cNvSpPr txBox="1"/>
            <p:nvPr/>
          </p:nvSpPr>
          <p:spPr>
            <a:xfrm>
              <a:off x="209225" y="229694"/>
              <a:ext cx="11597400" cy="25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Lately, I haven't been feeling like myself. I feel sad and angry all the time. I'm constantly tired, and I can't focus in school.     </a:t>
              </a:r>
              <a:endParaRPr/>
            </a:p>
          </p:txBody>
        </p:sp>
      </p:grpSp>
      <p:grpSp>
        <p:nvGrpSpPr>
          <p:cNvPr id="258" name="Google Shape;258;p23"/>
          <p:cNvGrpSpPr/>
          <p:nvPr/>
        </p:nvGrpSpPr>
        <p:grpSpPr>
          <a:xfrm>
            <a:off x="1052557" y="4362243"/>
            <a:ext cx="9388646" cy="3453769"/>
            <a:chOff x="0" y="0"/>
            <a:chExt cx="12518195" cy="4605025"/>
          </a:xfrm>
        </p:grpSpPr>
        <p:pic>
          <p:nvPicPr>
            <p:cNvPr id="259" name="Google Shape;259;p23"/>
            <p:cNvPicPr preferRelativeResize="0"/>
            <p:nvPr/>
          </p:nvPicPr>
          <p:blipFill rotWithShape="1">
            <a:blip r:embed="rId3">
              <a:alphaModFix/>
            </a:blip>
            <a:srcRect b="29488" l="5013" r="41728" t="12210"/>
            <a:stretch/>
          </p:blipFill>
          <p:spPr>
            <a:xfrm>
              <a:off x="0" y="0"/>
              <a:ext cx="12518195" cy="42480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0" name="Google Shape;260;p23"/>
            <p:cNvSpPr txBox="1"/>
            <p:nvPr/>
          </p:nvSpPr>
          <p:spPr>
            <a:xfrm>
              <a:off x="199066" y="100825"/>
              <a:ext cx="12015900" cy="450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Well, usually when I'm down I feel better if I go for a run or talk to someone. This time I can't seem to shake it. It's been like this for a few weeks now. I even took a depression test online and it reported that I should see a doctor to get it checked out. </a:t>
              </a:r>
              <a:endParaRPr/>
            </a:p>
            <a:p>
              <a:pPr indent="0" lvl="0" marL="0" marR="0" rtl="0" algn="l">
                <a:lnSpc>
                  <a:spcPct val="14002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  </a:t>
              </a:r>
              <a:endParaRPr/>
            </a:p>
          </p:txBody>
        </p:sp>
      </p:grpSp>
      <p:grpSp>
        <p:nvGrpSpPr>
          <p:cNvPr id="261" name="Google Shape;261;p23"/>
          <p:cNvGrpSpPr/>
          <p:nvPr/>
        </p:nvGrpSpPr>
        <p:grpSpPr>
          <a:xfrm>
            <a:off x="10076841" y="7088021"/>
            <a:ext cx="2465454" cy="1106838"/>
            <a:chOff x="0" y="0"/>
            <a:chExt cx="3287272" cy="1475784"/>
          </a:xfrm>
        </p:grpSpPr>
        <p:pic>
          <p:nvPicPr>
            <p:cNvPr id="262" name="Google Shape;262;p23"/>
            <p:cNvPicPr preferRelativeResize="0"/>
            <p:nvPr/>
          </p:nvPicPr>
          <p:blipFill rotWithShape="1">
            <a:blip r:embed="rId4">
              <a:alphaModFix/>
            </a:blip>
            <a:srcRect b="27610" l="6279" r="55239" t="16660"/>
            <a:stretch/>
          </p:blipFill>
          <p:spPr>
            <a:xfrm>
              <a:off x="0" y="0"/>
              <a:ext cx="3287272" cy="14757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3" name="Google Shape;263;p23"/>
            <p:cNvSpPr txBox="1"/>
            <p:nvPr/>
          </p:nvSpPr>
          <p:spPr>
            <a:xfrm>
              <a:off x="345154" y="114211"/>
              <a:ext cx="2195100" cy="12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MOM: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Really? </a:t>
              </a:r>
              <a:endParaRPr/>
            </a:p>
          </p:txBody>
        </p:sp>
      </p:grpSp>
      <p:grpSp>
        <p:nvGrpSpPr>
          <p:cNvPr id="264" name="Google Shape;264;p23"/>
          <p:cNvGrpSpPr/>
          <p:nvPr/>
        </p:nvGrpSpPr>
        <p:grpSpPr>
          <a:xfrm>
            <a:off x="6009426" y="607435"/>
            <a:ext cx="4720337" cy="1399824"/>
            <a:chOff x="0" y="0"/>
            <a:chExt cx="6293783" cy="1866432"/>
          </a:xfrm>
        </p:grpSpPr>
        <p:pic>
          <p:nvPicPr>
            <p:cNvPr id="265" name="Google Shape;265;p23"/>
            <p:cNvPicPr preferRelativeResize="0"/>
            <p:nvPr/>
          </p:nvPicPr>
          <p:blipFill rotWithShape="1">
            <a:blip r:embed="rId4">
              <a:alphaModFix/>
            </a:blip>
            <a:srcRect b="19065" l="6279" r="20044" t="10454"/>
            <a:stretch/>
          </p:blipFill>
          <p:spPr>
            <a:xfrm>
              <a:off x="0" y="0"/>
              <a:ext cx="6293783" cy="1866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3"/>
            <p:cNvSpPr txBox="1"/>
            <p:nvPr/>
          </p:nvSpPr>
          <p:spPr>
            <a:xfrm>
              <a:off x="183070" y="199822"/>
              <a:ext cx="5865600" cy="118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9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MOM: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9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 Sure. What's going on? </a:t>
              </a:r>
              <a:endParaRPr/>
            </a:p>
          </p:txBody>
        </p:sp>
      </p:grpSp>
      <p:grpSp>
        <p:nvGrpSpPr>
          <p:cNvPr id="267" name="Google Shape;267;p23"/>
          <p:cNvGrpSpPr/>
          <p:nvPr/>
        </p:nvGrpSpPr>
        <p:grpSpPr>
          <a:xfrm>
            <a:off x="9588805" y="2596023"/>
            <a:ext cx="7670550" cy="2254926"/>
            <a:chOff x="0" y="0"/>
            <a:chExt cx="10227400" cy="3006568"/>
          </a:xfrm>
        </p:grpSpPr>
        <p:pic>
          <p:nvPicPr>
            <p:cNvPr id="268" name="Google Shape;268;p23"/>
            <p:cNvPicPr preferRelativeResize="0"/>
            <p:nvPr/>
          </p:nvPicPr>
          <p:blipFill rotWithShape="1">
            <a:blip r:embed="rId4">
              <a:alphaModFix/>
            </a:blip>
            <a:srcRect b="19065" l="6279" r="20044" t="10454"/>
            <a:stretch/>
          </p:blipFill>
          <p:spPr>
            <a:xfrm>
              <a:off x="0" y="0"/>
              <a:ext cx="10138427" cy="3006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9" name="Google Shape;269;p23"/>
            <p:cNvSpPr txBox="1"/>
            <p:nvPr/>
          </p:nvSpPr>
          <p:spPr>
            <a:xfrm>
              <a:off x="88900" y="194611"/>
              <a:ext cx="10138500" cy="25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MOM: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I've gone through periods like this when I was your age. Hang in there and I'm sure things will get better with a little time.   </a:t>
              </a:r>
              <a:endParaRPr/>
            </a:p>
          </p:txBody>
        </p:sp>
      </p:grpSp>
      <p:grpSp>
        <p:nvGrpSpPr>
          <p:cNvPr id="270" name="Google Shape;270;p23"/>
          <p:cNvGrpSpPr/>
          <p:nvPr/>
        </p:nvGrpSpPr>
        <p:grpSpPr>
          <a:xfrm>
            <a:off x="9652190" y="8894697"/>
            <a:ext cx="6111508" cy="1237054"/>
            <a:chOff x="0" y="0"/>
            <a:chExt cx="8148677" cy="1649405"/>
          </a:xfrm>
        </p:grpSpPr>
        <p:pic>
          <p:nvPicPr>
            <p:cNvPr id="271" name="Google Shape;271;p23"/>
            <p:cNvPicPr preferRelativeResize="0"/>
            <p:nvPr/>
          </p:nvPicPr>
          <p:blipFill rotWithShape="1">
            <a:blip r:embed="rId4">
              <a:alphaModFix/>
            </a:blip>
            <a:srcRect b="31427" l="6279" r="21763" t="21588"/>
            <a:stretch/>
          </p:blipFill>
          <p:spPr>
            <a:xfrm>
              <a:off x="0" y="0"/>
              <a:ext cx="8148677" cy="16494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23"/>
            <p:cNvSpPr txBox="1"/>
            <p:nvPr/>
          </p:nvSpPr>
          <p:spPr>
            <a:xfrm>
              <a:off x="345154" y="179325"/>
              <a:ext cx="7404000" cy="122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MOM: </a:t>
              </a:r>
              <a:endParaRPr/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Sure. I think that's a great idea.  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4"/>
          <p:cNvPicPr preferRelativeResize="0"/>
          <p:nvPr/>
        </p:nvPicPr>
        <p:blipFill rotWithShape="1">
          <a:blip r:embed="rId3">
            <a:alphaModFix amt="19999"/>
          </a:blip>
          <a:srcRect b="0" l="0" r="0" t="0"/>
          <a:stretch/>
        </p:blipFill>
        <p:spPr>
          <a:xfrm rot="10800000">
            <a:off x="6829374" y="7566290"/>
            <a:ext cx="7887868" cy="197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4"/>
          <p:cNvPicPr preferRelativeResize="0"/>
          <p:nvPr/>
        </p:nvPicPr>
        <p:blipFill rotWithShape="1">
          <a:blip r:embed="rId3">
            <a:alphaModFix amt="19999"/>
          </a:blip>
          <a:srcRect b="0" l="0" r="0" t="0"/>
          <a:stretch/>
        </p:blipFill>
        <p:spPr>
          <a:xfrm>
            <a:off x="13315366" y="1297272"/>
            <a:ext cx="7887868" cy="1979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39524" y="1297272"/>
            <a:ext cx="6902257" cy="7258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4"/>
          <p:cNvPicPr preferRelativeResize="0"/>
          <p:nvPr/>
        </p:nvPicPr>
        <p:blipFill rotWithShape="1">
          <a:blip r:embed="rId5">
            <a:alphaModFix amt="19999"/>
          </a:blip>
          <a:srcRect b="0" l="0" r="0" t="0"/>
          <a:stretch/>
        </p:blipFill>
        <p:spPr>
          <a:xfrm>
            <a:off x="-880906" y="1297272"/>
            <a:ext cx="5574131" cy="537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1" name="Google Shape;281;p24"/>
          <p:cNvGrpSpPr/>
          <p:nvPr/>
        </p:nvGrpSpPr>
        <p:grpSpPr>
          <a:xfrm>
            <a:off x="-150089" y="2614235"/>
            <a:ext cx="9589613" cy="5058530"/>
            <a:chOff x="0" y="0"/>
            <a:chExt cx="12786151" cy="6744707"/>
          </a:xfrm>
        </p:grpSpPr>
        <p:pic>
          <p:nvPicPr>
            <p:cNvPr id="282" name="Google Shape;282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496776">
              <a:off x="306400" y="819410"/>
              <a:ext cx="11749950" cy="51058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1596688" y="2955743"/>
              <a:ext cx="1189463" cy="96022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4" name="Google Shape;284;p24"/>
          <p:cNvGrpSpPr/>
          <p:nvPr/>
        </p:nvGrpSpPr>
        <p:grpSpPr>
          <a:xfrm>
            <a:off x="903800" y="4233650"/>
            <a:ext cx="7481835" cy="1948071"/>
            <a:chOff x="0" y="-133350"/>
            <a:chExt cx="9975780" cy="2597427"/>
          </a:xfrm>
        </p:grpSpPr>
        <p:sp>
          <p:nvSpPr>
            <p:cNvPr id="285" name="Google Shape;285;p24"/>
            <p:cNvSpPr txBox="1"/>
            <p:nvPr/>
          </p:nvSpPr>
          <p:spPr>
            <a:xfrm>
              <a:off x="0" y="-133350"/>
              <a:ext cx="9975780" cy="14305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6400" u="none" cap="none" strike="noStrike">
                  <a:solidFill>
                    <a:srgbClr val="2C2C2E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Hey Sam,</a:t>
              </a:r>
              <a:endParaRPr/>
            </a:p>
          </p:txBody>
        </p:sp>
        <p:sp>
          <p:nvSpPr>
            <p:cNvPr id="286" name="Google Shape;286;p24"/>
            <p:cNvSpPr txBox="1"/>
            <p:nvPr/>
          </p:nvSpPr>
          <p:spPr>
            <a:xfrm>
              <a:off x="0" y="1646409"/>
              <a:ext cx="9975780" cy="81766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700" u="none" cap="none" strike="noStrike">
                  <a:solidFill>
                    <a:srgbClr val="2C2C2E"/>
                  </a:solidFill>
                  <a:latin typeface="Arial"/>
                  <a:ea typeface="Arial"/>
                  <a:cs typeface="Arial"/>
                  <a:sym typeface="Arial"/>
                </a:rPr>
                <a:t>Can we talk? </a:t>
              </a: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1" name="Google Shape;291;p25"/>
          <p:cNvGrpSpPr/>
          <p:nvPr/>
        </p:nvGrpSpPr>
        <p:grpSpPr>
          <a:xfrm>
            <a:off x="331679" y="260432"/>
            <a:ext cx="14004819" cy="2145485"/>
            <a:chOff x="0" y="0"/>
            <a:chExt cx="18673093" cy="2860647"/>
          </a:xfrm>
        </p:grpSpPr>
        <p:pic>
          <p:nvPicPr>
            <p:cNvPr id="292" name="Google Shape;292;p25"/>
            <p:cNvPicPr preferRelativeResize="0"/>
            <p:nvPr/>
          </p:nvPicPr>
          <p:blipFill rotWithShape="1">
            <a:blip r:embed="rId3">
              <a:alphaModFix/>
            </a:blip>
            <a:srcRect b="35192" l="4568" r="17417" t="26253"/>
            <a:stretch/>
          </p:blipFill>
          <p:spPr>
            <a:xfrm>
              <a:off x="0" y="0"/>
              <a:ext cx="18673093" cy="28606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Google Shape;293;p25"/>
            <p:cNvSpPr txBox="1"/>
            <p:nvPr/>
          </p:nvSpPr>
          <p:spPr>
            <a:xfrm>
              <a:off x="160302" y="103072"/>
              <a:ext cx="17856000" cy="244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YOU: Hey, can we talk? Over the past few weeks, I’ve noticed you've been hanging back a lot – not calling or texting me much anymore and skipping out on me and our friends. Recently, you have even missed quite a few  play  practices.  In general, you seem down. This isn’t like you. What’s going on?</a:t>
              </a:r>
              <a:endParaRPr/>
            </a:p>
          </p:txBody>
        </p:sp>
      </p:grpSp>
      <p:grpSp>
        <p:nvGrpSpPr>
          <p:cNvPr id="294" name="Google Shape;294;p25"/>
          <p:cNvGrpSpPr/>
          <p:nvPr/>
        </p:nvGrpSpPr>
        <p:grpSpPr>
          <a:xfrm>
            <a:off x="13194006" y="1333175"/>
            <a:ext cx="5315007" cy="965313"/>
            <a:chOff x="0" y="0"/>
            <a:chExt cx="7086677" cy="1287084"/>
          </a:xfrm>
        </p:grpSpPr>
        <p:pic>
          <p:nvPicPr>
            <p:cNvPr id="295" name="Google Shape;295;p25"/>
            <p:cNvPicPr preferRelativeResize="0"/>
            <p:nvPr/>
          </p:nvPicPr>
          <p:blipFill rotWithShape="1">
            <a:blip r:embed="rId4">
              <a:alphaModFix/>
            </a:blip>
            <a:srcRect b="51799" l="6279" r="29580" t="10454"/>
            <a:stretch/>
          </p:blipFill>
          <p:spPr>
            <a:xfrm>
              <a:off x="0" y="0"/>
              <a:ext cx="7055157" cy="12870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6" name="Google Shape;296;p25"/>
            <p:cNvSpPr txBox="1"/>
            <p:nvPr/>
          </p:nvSpPr>
          <p:spPr>
            <a:xfrm>
              <a:off x="505877" y="40571"/>
              <a:ext cx="65808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2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FRIEND: I’m sorry; I’ve been feeling weird lately.</a:t>
              </a:r>
              <a:endParaRPr/>
            </a:p>
          </p:txBody>
        </p:sp>
      </p:grpSp>
      <p:grpSp>
        <p:nvGrpSpPr>
          <p:cNvPr id="297" name="Google Shape;297;p25"/>
          <p:cNvGrpSpPr/>
          <p:nvPr/>
        </p:nvGrpSpPr>
        <p:grpSpPr>
          <a:xfrm>
            <a:off x="566205" y="2555653"/>
            <a:ext cx="7010516" cy="1278344"/>
            <a:chOff x="0" y="0"/>
            <a:chExt cx="9347355" cy="1704459"/>
          </a:xfrm>
        </p:grpSpPr>
        <p:pic>
          <p:nvPicPr>
            <p:cNvPr id="298" name="Google Shape;298;p25"/>
            <p:cNvPicPr preferRelativeResize="0"/>
            <p:nvPr/>
          </p:nvPicPr>
          <p:blipFill rotWithShape="1">
            <a:blip r:embed="rId3">
              <a:alphaModFix/>
            </a:blip>
            <a:srcRect b="55772" l="3400" r="41551" t="11367"/>
            <a:stretch/>
          </p:blipFill>
          <p:spPr>
            <a:xfrm>
              <a:off x="0" y="0"/>
              <a:ext cx="9210716" cy="170445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25"/>
            <p:cNvSpPr txBox="1"/>
            <p:nvPr/>
          </p:nvSpPr>
          <p:spPr>
            <a:xfrm>
              <a:off x="297555" y="257357"/>
              <a:ext cx="90498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YOU:  I can tell something is different. I’m worried about you and I care.</a:t>
              </a:r>
              <a:endParaRPr/>
            </a:p>
          </p:txBody>
        </p:sp>
      </p:grpSp>
      <p:grpSp>
        <p:nvGrpSpPr>
          <p:cNvPr id="300" name="Google Shape;300;p25"/>
          <p:cNvGrpSpPr/>
          <p:nvPr/>
        </p:nvGrpSpPr>
        <p:grpSpPr>
          <a:xfrm>
            <a:off x="566205" y="4512793"/>
            <a:ext cx="11100931" cy="1261415"/>
            <a:chOff x="0" y="0"/>
            <a:chExt cx="14801241" cy="1681886"/>
          </a:xfrm>
        </p:grpSpPr>
        <p:pic>
          <p:nvPicPr>
            <p:cNvPr id="301" name="Google Shape;301;p25"/>
            <p:cNvPicPr preferRelativeResize="0"/>
            <p:nvPr/>
          </p:nvPicPr>
          <p:blipFill rotWithShape="1">
            <a:blip r:embed="rId3">
              <a:alphaModFix/>
            </a:blip>
            <a:srcRect b="62950" l="3708" r="39063" t="16072"/>
            <a:stretch/>
          </p:blipFill>
          <p:spPr>
            <a:xfrm>
              <a:off x="0" y="0"/>
              <a:ext cx="14801241" cy="16818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2" name="Google Shape;302;p25"/>
            <p:cNvSpPr txBox="1"/>
            <p:nvPr/>
          </p:nvSpPr>
          <p:spPr>
            <a:xfrm>
              <a:off x="226312" y="171541"/>
              <a:ext cx="14315400" cy="115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23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YOU: You deserve to feel better now and, who knows, it could be something serious like depression. Have you told an adult yet?</a:t>
              </a:r>
              <a:endParaRPr/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7334088" y="2875953"/>
            <a:ext cx="7800462" cy="1429375"/>
            <a:chOff x="0" y="0"/>
            <a:chExt cx="10400616" cy="1905833"/>
          </a:xfrm>
        </p:grpSpPr>
        <p:pic>
          <p:nvPicPr>
            <p:cNvPr id="304" name="Google Shape;304;p25"/>
            <p:cNvPicPr preferRelativeResize="0"/>
            <p:nvPr/>
          </p:nvPicPr>
          <p:blipFill rotWithShape="1">
            <a:blip r:embed="rId4">
              <a:alphaModFix/>
            </a:blip>
            <a:srcRect b="47881" l="6279" r="23233" t="10454"/>
            <a:stretch/>
          </p:blipFill>
          <p:spPr>
            <a:xfrm>
              <a:off x="0" y="0"/>
              <a:ext cx="10400616" cy="190583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Google Shape;305;p25"/>
            <p:cNvSpPr txBox="1"/>
            <p:nvPr/>
          </p:nvSpPr>
          <p:spPr>
            <a:xfrm>
              <a:off x="101600" y="375500"/>
              <a:ext cx="10138500" cy="118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FRIEND: You don’t have to worry. I’m sure I’ll snap out of it, eventually.</a:t>
              </a:r>
              <a:endParaRPr/>
            </a:p>
          </p:txBody>
        </p:sp>
      </p:grpSp>
      <p:grpSp>
        <p:nvGrpSpPr>
          <p:cNvPr id="306" name="Google Shape;306;p25"/>
          <p:cNvGrpSpPr/>
          <p:nvPr/>
        </p:nvGrpSpPr>
        <p:grpSpPr>
          <a:xfrm>
            <a:off x="10426651" y="5666826"/>
            <a:ext cx="3919371" cy="727497"/>
            <a:chOff x="0" y="0"/>
            <a:chExt cx="5225829" cy="969997"/>
          </a:xfrm>
        </p:grpSpPr>
        <p:pic>
          <p:nvPicPr>
            <p:cNvPr id="307" name="Google Shape;307;p25"/>
            <p:cNvPicPr preferRelativeResize="0"/>
            <p:nvPr/>
          </p:nvPicPr>
          <p:blipFill rotWithShape="1">
            <a:blip r:embed="rId4">
              <a:alphaModFix/>
            </a:blip>
            <a:srcRect b="63959" l="6279" r="71242" t="16661"/>
            <a:stretch/>
          </p:blipFill>
          <p:spPr>
            <a:xfrm>
              <a:off x="0" y="0"/>
              <a:ext cx="3629305" cy="9699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25"/>
            <p:cNvSpPr txBox="1"/>
            <p:nvPr/>
          </p:nvSpPr>
          <p:spPr>
            <a:xfrm>
              <a:off x="123633" y="40187"/>
              <a:ext cx="5102196" cy="5850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599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FRIEND: No.</a:t>
              </a:r>
              <a:endParaRPr/>
            </a:p>
          </p:txBody>
        </p:sp>
      </p:grpSp>
      <p:grpSp>
        <p:nvGrpSpPr>
          <p:cNvPr id="309" name="Google Shape;309;p25"/>
          <p:cNvGrpSpPr/>
          <p:nvPr/>
        </p:nvGrpSpPr>
        <p:grpSpPr>
          <a:xfrm>
            <a:off x="566205" y="6318123"/>
            <a:ext cx="9383744" cy="1862445"/>
            <a:chOff x="0" y="0"/>
            <a:chExt cx="12511659" cy="2483260"/>
          </a:xfrm>
        </p:grpSpPr>
        <p:pic>
          <p:nvPicPr>
            <p:cNvPr id="310" name="Google Shape;310;p25"/>
            <p:cNvPicPr preferRelativeResize="0"/>
            <p:nvPr/>
          </p:nvPicPr>
          <p:blipFill rotWithShape="1">
            <a:blip r:embed="rId3">
              <a:alphaModFix/>
            </a:blip>
            <a:srcRect b="44710" l="3400" r="27997" t="11366"/>
            <a:stretch/>
          </p:blipFill>
          <p:spPr>
            <a:xfrm>
              <a:off x="0" y="0"/>
              <a:ext cx="12511659" cy="24832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25"/>
            <p:cNvSpPr txBox="1"/>
            <p:nvPr/>
          </p:nvSpPr>
          <p:spPr>
            <a:xfrm>
              <a:off x="319659" y="277339"/>
              <a:ext cx="12192000" cy="181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YOU: An adult should know so they can help you find a professional to check it out. Who do you feel comfortable talking to?</a:t>
              </a:r>
              <a:endParaRPr/>
            </a:p>
          </p:txBody>
        </p:sp>
      </p:grpSp>
      <p:grpSp>
        <p:nvGrpSpPr>
          <p:cNvPr id="312" name="Google Shape;312;p25"/>
          <p:cNvGrpSpPr/>
          <p:nvPr/>
        </p:nvGrpSpPr>
        <p:grpSpPr>
          <a:xfrm>
            <a:off x="9187938" y="7249345"/>
            <a:ext cx="5148560" cy="719936"/>
            <a:chOff x="0" y="0"/>
            <a:chExt cx="6864746" cy="959915"/>
          </a:xfrm>
        </p:grpSpPr>
        <p:pic>
          <p:nvPicPr>
            <p:cNvPr id="313" name="Google Shape;313;p25"/>
            <p:cNvPicPr preferRelativeResize="0"/>
            <p:nvPr/>
          </p:nvPicPr>
          <p:blipFill rotWithShape="1">
            <a:blip r:embed="rId4">
              <a:alphaModFix/>
            </a:blip>
            <a:srcRect b="52736" l="6279" r="36800" t="21588"/>
            <a:stretch/>
          </p:blipFill>
          <p:spPr>
            <a:xfrm>
              <a:off x="0" y="0"/>
              <a:ext cx="6864746" cy="9599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4" name="Google Shape;314;p25"/>
            <p:cNvSpPr txBox="1"/>
            <p:nvPr/>
          </p:nvSpPr>
          <p:spPr>
            <a:xfrm>
              <a:off x="174178" y="150666"/>
              <a:ext cx="5893693" cy="60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FRIEND: I guess, Mr. Clark.</a:t>
              </a:r>
              <a:endParaRPr/>
            </a:p>
          </p:txBody>
        </p:sp>
      </p:grpSp>
      <p:grpSp>
        <p:nvGrpSpPr>
          <p:cNvPr id="315" name="Google Shape;315;p25"/>
          <p:cNvGrpSpPr/>
          <p:nvPr/>
        </p:nvGrpSpPr>
        <p:grpSpPr>
          <a:xfrm>
            <a:off x="331679" y="8480917"/>
            <a:ext cx="9473228" cy="1512475"/>
            <a:chOff x="0" y="0"/>
            <a:chExt cx="12630970" cy="2016633"/>
          </a:xfrm>
        </p:grpSpPr>
        <p:pic>
          <p:nvPicPr>
            <p:cNvPr id="316" name="Google Shape;316;p25"/>
            <p:cNvPicPr preferRelativeResize="0"/>
            <p:nvPr/>
          </p:nvPicPr>
          <p:blipFill rotWithShape="1">
            <a:blip r:embed="rId3">
              <a:alphaModFix/>
            </a:blip>
            <a:srcRect b="57050" l="4969" r="24295" t="10016"/>
            <a:stretch/>
          </p:blipFill>
          <p:spPr>
            <a:xfrm>
              <a:off x="0" y="0"/>
              <a:ext cx="12630970" cy="18230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7" name="Google Shape;317;p25"/>
            <p:cNvSpPr txBox="1"/>
            <p:nvPr/>
          </p:nvSpPr>
          <p:spPr>
            <a:xfrm>
              <a:off x="127000" y="201633"/>
              <a:ext cx="12192000" cy="18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80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YOU: I think he’s a great choice. Would you like me to come with you? It might make you more comfortable.</a:t>
              </a:r>
              <a:endParaRPr/>
            </a:p>
            <a:p>
              <a:pPr indent="0" lvl="0" marL="0" marR="0" rtl="0" algn="l">
                <a:lnSpc>
                  <a:spcPct val="13996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68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318" name="Google Shape;318;p25"/>
          <p:cNvGrpSpPr/>
          <p:nvPr/>
        </p:nvGrpSpPr>
        <p:grpSpPr>
          <a:xfrm>
            <a:off x="9667693" y="9258300"/>
            <a:ext cx="6697578" cy="660117"/>
            <a:chOff x="0" y="0"/>
            <a:chExt cx="8930104" cy="880155"/>
          </a:xfrm>
        </p:grpSpPr>
        <p:pic>
          <p:nvPicPr>
            <p:cNvPr id="319" name="Google Shape;319;p25"/>
            <p:cNvPicPr preferRelativeResize="0"/>
            <p:nvPr/>
          </p:nvPicPr>
          <p:blipFill rotWithShape="1">
            <a:blip r:embed="rId4">
              <a:alphaModFix/>
            </a:blip>
            <a:srcRect b="54212" l="3954" r="30520" t="24952"/>
            <a:stretch/>
          </p:blipFill>
          <p:spPr>
            <a:xfrm>
              <a:off x="0" y="0"/>
              <a:ext cx="8930104" cy="8801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0" name="Google Shape;320;p25"/>
            <p:cNvSpPr txBox="1"/>
            <p:nvPr/>
          </p:nvSpPr>
          <p:spPr>
            <a:xfrm>
              <a:off x="311341" y="70907"/>
              <a:ext cx="8129622" cy="6014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29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678" u="none" cap="none" strike="noStrike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FRIEND: Uh, sure. Yeah, I'd like that</a:t>
              </a:r>
              <a:endParaRPr/>
            </a:p>
          </p:txBody>
        </p:sp>
      </p:grpSp>
      <p:pic>
        <p:nvPicPr>
          <p:cNvPr id="321" name="Google Shape;321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56041" y="4663286"/>
            <a:ext cx="3831959" cy="4029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6"/>
          <p:cNvPicPr preferRelativeResize="0"/>
          <p:nvPr/>
        </p:nvPicPr>
        <p:blipFill rotWithShape="1">
          <a:blip r:embed="rId3">
            <a:alphaModFix/>
          </a:blip>
          <a:srcRect b="84121" l="0" r="1233" t="0"/>
          <a:stretch/>
        </p:blipFill>
        <p:spPr>
          <a:xfrm>
            <a:off x="-578054" y="9258300"/>
            <a:ext cx="19095904" cy="154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28041" y="-3413121"/>
            <a:ext cx="5424428" cy="532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038569" y="7796169"/>
            <a:ext cx="2249432" cy="1462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-909751">
            <a:off x="1519066" y="1151065"/>
            <a:ext cx="2744057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466833">
            <a:off x="1003124" y="5469881"/>
            <a:ext cx="4680355" cy="3122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258514" y="2526186"/>
            <a:ext cx="5692636" cy="3796277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6"/>
          <p:cNvSpPr txBox="1"/>
          <p:nvPr/>
        </p:nvSpPr>
        <p:spPr>
          <a:xfrm>
            <a:off x="4581423" y="3482275"/>
            <a:ext cx="9743606" cy="713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DF6F3"/>
                </a:solidFill>
                <a:latin typeface="Open Sans"/>
                <a:ea typeface="Open Sans"/>
                <a:cs typeface="Open Sans"/>
                <a:sym typeface="Open Sans"/>
              </a:rPr>
              <a:t>Coping Strategies</a:t>
            </a:r>
            <a:endParaRPr/>
          </a:p>
        </p:txBody>
      </p:sp>
      <p:sp>
        <p:nvSpPr>
          <p:cNvPr id="333" name="Google Shape;333;p26"/>
          <p:cNvSpPr txBox="1"/>
          <p:nvPr/>
        </p:nvSpPr>
        <p:spPr>
          <a:xfrm>
            <a:off x="5361226" y="6636186"/>
            <a:ext cx="9743606" cy="7133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00" u="none" cap="none" strike="noStrike">
                <a:solidFill>
                  <a:srgbClr val="FDF6F3"/>
                </a:solidFill>
                <a:latin typeface="Open Sans"/>
                <a:ea typeface="Open Sans"/>
                <a:cs typeface="Open Sans"/>
                <a:sym typeface="Open Sans"/>
              </a:rPr>
              <a:t>Good Mental Health Practices</a:t>
            </a:r>
            <a:endParaRPr/>
          </a:p>
        </p:txBody>
      </p:sp>
      <p:sp>
        <p:nvSpPr>
          <p:cNvPr id="334" name="Google Shape;334;p26"/>
          <p:cNvSpPr txBox="1"/>
          <p:nvPr/>
        </p:nvSpPr>
        <p:spPr>
          <a:xfrm>
            <a:off x="3366113" y="758809"/>
            <a:ext cx="11326244" cy="955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ED100"/>
                </a:solidFill>
                <a:latin typeface="Merriweather"/>
                <a:ea typeface="Merriweather"/>
                <a:cs typeface="Merriweather"/>
                <a:sym typeface="Merriweather"/>
              </a:rPr>
              <a:t>Good Mental Health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7"/>
          <p:cNvPicPr preferRelativeResize="0"/>
          <p:nvPr/>
        </p:nvPicPr>
        <p:blipFill rotWithShape="1">
          <a:blip r:embed="rId3">
            <a:alphaModFix/>
          </a:blip>
          <a:srcRect b="0" l="4106" r="28176" t="867"/>
          <a:stretch/>
        </p:blipFill>
        <p:spPr>
          <a:xfrm rot="5400000">
            <a:off x="4780507" y="-2901470"/>
            <a:ext cx="8305628" cy="162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389">
            <a:off x="4101784" y="3065290"/>
            <a:ext cx="9663074" cy="4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9912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59211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365178">
            <a:off x="17158480" y="6617275"/>
            <a:ext cx="2838056" cy="6876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9370759"/>
            <a:ext cx="1409602" cy="916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11054" y="3393019"/>
            <a:ext cx="6865892" cy="5865281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7"/>
          <p:cNvSpPr txBox="1"/>
          <p:nvPr/>
        </p:nvSpPr>
        <p:spPr>
          <a:xfrm>
            <a:off x="1949249" y="1811662"/>
            <a:ext cx="13968143" cy="1085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434345"/>
                </a:solidFill>
                <a:latin typeface="Merriweather"/>
                <a:ea typeface="Merriweather"/>
                <a:cs typeface="Merriweather"/>
                <a:sym typeface="Merriweather"/>
              </a:rPr>
              <a:t>Self-Referral Cards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28"/>
          <p:cNvPicPr preferRelativeResize="0"/>
          <p:nvPr/>
        </p:nvPicPr>
        <p:blipFill rotWithShape="1">
          <a:blip r:embed="rId3">
            <a:alphaModFix/>
          </a:blip>
          <a:srcRect b="0" l="4103" r="28177" t="872"/>
          <a:stretch/>
        </p:blipFill>
        <p:spPr>
          <a:xfrm rot="5400000">
            <a:off x="4780507" y="-2901470"/>
            <a:ext cx="8305628" cy="1623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9912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859211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7365178">
            <a:off x="17158480" y="6617274"/>
            <a:ext cx="2838056" cy="68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9370759"/>
            <a:ext cx="1409602" cy="916241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28"/>
          <p:cNvSpPr txBox="1"/>
          <p:nvPr/>
        </p:nvSpPr>
        <p:spPr>
          <a:xfrm>
            <a:off x="2136900" y="3911225"/>
            <a:ext cx="14014200" cy="3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Whatever time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Day. Night. Weekend. </a:t>
            </a:r>
            <a:endParaRPr sz="3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Whatever the reason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Mental health distress. Thoughts of suicide. Worried about a friend or loved one. Would like emotional support.</a:t>
            </a:r>
            <a:endParaRPr sz="3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988 Suicide &amp; Crisis Lifeline is here for you. </a:t>
            </a:r>
            <a:endParaRPr sz="3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Text or Call </a:t>
            </a:r>
            <a:r>
              <a:rPr b="1"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988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| Chat </a:t>
            </a:r>
            <a:r>
              <a:rPr b="1"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988lifeline.org </a:t>
            </a: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|</a:t>
            </a:r>
            <a:endParaRPr sz="3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 emergencies, call </a:t>
            </a:r>
            <a:r>
              <a:rPr b="1" lang="en-US" sz="3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911</a:t>
            </a:r>
            <a:endParaRPr sz="33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7" name="Google Shape;357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78026" y="1803525"/>
            <a:ext cx="7121500" cy="185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 b="0" l="4106" r="28176" t="867"/>
          <a:stretch/>
        </p:blipFill>
        <p:spPr>
          <a:xfrm rot="5400000">
            <a:off x="4652644" y="-2907182"/>
            <a:ext cx="8305628" cy="162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389">
            <a:off x="2477653" y="3405012"/>
            <a:ext cx="13436991" cy="635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/>
          <p:nvPr/>
        </p:nvSpPr>
        <p:spPr>
          <a:xfrm>
            <a:off x="3093592" y="2316642"/>
            <a:ext cx="12100815" cy="1095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434345"/>
                </a:solidFill>
                <a:latin typeface="Merriweather"/>
                <a:ea typeface="Merriweather"/>
                <a:cs typeface="Merriweather"/>
                <a:sym typeface="Merriweather"/>
              </a:rPr>
              <a:t>You will...</a:t>
            </a:r>
            <a:endParaRPr/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632204">
            <a:off x="-1367851" y="-736276"/>
            <a:ext cx="4107789" cy="3565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3047082">
            <a:off x="15163223" y="4068523"/>
            <a:ext cx="1328052" cy="90176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4"/>
          <p:cNvGrpSpPr/>
          <p:nvPr/>
        </p:nvGrpSpPr>
        <p:grpSpPr>
          <a:xfrm>
            <a:off x="2994554" y="5511254"/>
            <a:ext cx="12298891" cy="713230"/>
            <a:chOff x="0" y="-66675"/>
            <a:chExt cx="16398522" cy="950973"/>
          </a:xfrm>
        </p:grpSpPr>
        <p:sp>
          <p:nvSpPr>
            <p:cNvPr id="107" name="Google Shape;107;p14"/>
            <p:cNvSpPr txBox="1"/>
            <p:nvPr/>
          </p:nvSpPr>
          <p:spPr>
            <a:xfrm>
              <a:off x="1317931" y="-66675"/>
              <a:ext cx="15080591" cy="79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434345"/>
                  </a:solidFill>
                  <a:latin typeface="Open Sans"/>
                  <a:ea typeface="Open Sans"/>
                  <a:cs typeface="Open Sans"/>
                  <a:sym typeface="Open Sans"/>
                </a:rPr>
                <a:t>Describe the signs &amp; symptoms of depression</a:t>
              </a:r>
              <a:endParaRPr/>
            </a:p>
          </p:txBody>
        </p:sp>
        <p:pic>
          <p:nvPicPr>
            <p:cNvPr id="108" name="Google Shape;108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124158"/>
              <a:ext cx="793315" cy="7601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14"/>
          <p:cNvGrpSpPr/>
          <p:nvPr/>
        </p:nvGrpSpPr>
        <p:grpSpPr>
          <a:xfrm>
            <a:off x="2994554" y="6560709"/>
            <a:ext cx="12298973" cy="1191375"/>
            <a:chOff x="0" y="-66675"/>
            <a:chExt cx="16398631" cy="1588500"/>
          </a:xfrm>
        </p:grpSpPr>
        <p:sp>
          <p:nvSpPr>
            <p:cNvPr id="110" name="Google Shape;110;p14"/>
            <p:cNvSpPr txBox="1"/>
            <p:nvPr/>
          </p:nvSpPr>
          <p:spPr>
            <a:xfrm>
              <a:off x="1317931" y="-66675"/>
              <a:ext cx="15080700" cy="158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434345"/>
                  </a:solidFill>
                  <a:latin typeface="Open Sans"/>
                  <a:ea typeface="Open Sans"/>
                  <a:cs typeface="Open Sans"/>
                  <a:sym typeface="Open Sans"/>
                </a:rPr>
                <a:t>Identify a reliable, trusted adult at school and/or in the community</a:t>
              </a:r>
              <a:endParaRPr/>
            </a:p>
          </p:txBody>
        </p:sp>
        <p:pic>
          <p:nvPicPr>
            <p:cNvPr id="111" name="Google Shape;111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124158"/>
              <a:ext cx="793315" cy="7601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2" name="Google Shape;11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6517841" y="9136396"/>
            <a:ext cx="1770160" cy="11506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4"/>
          <p:cNvGrpSpPr/>
          <p:nvPr/>
        </p:nvGrpSpPr>
        <p:grpSpPr>
          <a:xfrm>
            <a:off x="2994554" y="7965828"/>
            <a:ext cx="12298973" cy="637030"/>
            <a:chOff x="0" y="238125"/>
            <a:chExt cx="16398631" cy="849373"/>
          </a:xfrm>
        </p:grpSpPr>
        <p:sp>
          <p:nvSpPr>
            <p:cNvPr id="114" name="Google Shape;114;p14"/>
            <p:cNvSpPr txBox="1"/>
            <p:nvPr/>
          </p:nvSpPr>
          <p:spPr>
            <a:xfrm>
              <a:off x="1317931" y="238125"/>
              <a:ext cx="15080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434345"/>
                  </a:solidFill>
                  <a:latin typeface="Open Sans"/>
                  <a:ea typeface="Open Sans"/>
                  <a:cs typeface="Open Sans"/>
                  <a:sym typeface="Open Sans"/>
                </a:rPr>
                <a:t>Discuss how to maintain good mental health</a:t>
              </a:r>
              <a:endParaRPr/>
            </a:p>
          </p:txBody>
        </p:sp>
        <p:pic>
          <p:nvPicPr>
            <p:cNvPr id="115" name="Google Shape;115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327358"/>
              <a:ext cx="793315" cy="7601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6" name="Google Shape;116;p14"/>
          <p:cNvGrpSpPr/>
          <p:nvPr/>
        </p:nvGrpSpPr>
        <p:grpSpPr>
          <a:xfrm>
            <a:off x="2994554" y="4523389"/>
            <a:ext cx="12298891" cy="713230"/>
            <a:chOff x="0" y="-66675"/>
            <a:chExt cx="16398522" cy="950973"/>
          </a:xfrm>
        </p:grpSpPr>
        <p:sp>
          <p:nvSpPr>
            <p:cNvPr id="117" name="Google Shape;117;p14"/>
            <p:cNvSpPr txBox="1"/>
            <p:nvPr/>
          </p:nvSpPr>
          <p:spPr>
            <a:xfrm>
              <a:off x="1317931" y="-66675"/>
              <a:ext cx="15080591" cy="796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600" u="none" cap="none" strike="noStrike">
                  <a:solidFill>
                    <a:srgbClr val="434345"/>
                  </a:solidFill>
                  <a:latin typeface="Open Sans"/>
                  <a:ea typeface="Open Sans"/>
                  <a:cs typeface="Open Sans"/>
                  <a:sym typeface="Open Sans"/>
                </a:rPr>
                <a:t>Define that depression is a mood disorder</a:t>
              </a:r>
              <a:endParaRPr/>
            </a:p>
          </p:txBody>
        </p:sp>
        <p:pic>
          <p:nvPicPr>
            <p:cNvPr id="118" name="Google Shape;118;p1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124158"/>
              <a:ext cx="793315" cy="76014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 b="84121" l="0" r="1233" t="0"/>
          <a:stretch/>
        </p:blipFill>
        <p:spPr>
          <a:xfrm>
            <a:off x="-578054" y="9258300"/>
            <a:ext cx="19095904" cy="1548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028041" y="-3413121"/>
            <a:ext cx="5424428" cy="5325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/>
          <p:cNvPicPr preferRelativeResize="0"/>
          <p:nvPr/>
        </p:nvPicPr>
        <p:blipFill rotWithShape="1">
          <a:blip r:embed="rId5">
            <a:alphaModFix/>
          </a:blip>
          <a:srcRect b="3755" l="0" r="0" t="3627"/>
          <a:stretch/>
        </p:blipFill>
        <p:spPr>
          <a:xfrm rot="-531847">
            <a:off x="451672" y="1489686"/>
            <a:ext cx="2985026" cy="3723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6">
            <a:alphaModFix/>
          </a:blip>
          <a:srcRect b="3755" l="0" r="0" t="3627"/>
          <a:stretch/>
        </p:blipFill>
        <p:spPr>
          <a:xfrm rot="272717">
            <a:off x="742697" y="5222006"/>
            <a:ext cx="2980964" cy="3712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6038569" y="7796169"/>
            <a:ext cx="2249432" cy="146213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 txBox="1"/>
          <p:nvPr/>
        </p:nvSpPr>
        <p:spPr>
          <a:xfrm>
            <a:off x="4581423" y="2257504"/>
            <a:ext cx="9743700" cy="31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DF6F3"/>
                </a:solidFill>
                <a:latin typeface="Open Sans"/>
                <a:ea typeface="Open Sans"/>
                <a:cs typeface="Open Sans"/>
                <a:sym typeface="Open Sans"/>
              </a:rPr>
              <a:t>This program was inspired by a young person named Erika. Erika was a bright light who, sadly, lost her battle with depression in 2004, at age 14.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 cap="none" strike="noStrike">
              <a:solidFill>
                <a:srgbClr val="FDF6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4581423" y="5475746"/>
            <a:ext cx="9743700" cy="29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72" u="none" cap="none" strike="noStrike">
                <a:solidFill>
                  <a:srgbClr val="FDF6F3"/>
                </a:solidFill>
                <a:latin typeface="Open Sans"/>
                <a:ea typeface="Open Sans"/>
                <a:cs typeface="Open Sans"/>
                <a:sym typeface="Open Sans"/>
              </a:rPr>
              <a:t>Erika's Lighthouse was founded in her honor and is </a:t>
            </a:r>
            <a:r>
              <a:rPr b="1" i="0" lang="en-US" sz="3472" u="none" cap="none" strike="noStrike">
                <a:solidFill>
                  <a:srgbClr val="FED100"/>
                </a:solidFill>
                <a:latin typeface="Open Sans"/>
                <a:ea typeface="Open Sans"/>
                <a:cs typeface="Open Sans"/>
                <a:sym typeface="Open Sans"/>
              </a:rPr>
              <a:t>dedicated to helping other young people learn about depression and overcome the stigma surrounding mental health disorders.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3366113" y="758809"/>
            <a:ext cx="11326244" cy="9556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600" u="none" cap="none" strike="noStrike">
                <a:solidFill>
                  <a:srgbClr val="FED100"/>
                </a:solidFill>
                <a:latin typeface="Merriweather"/>
                <a:ea typeface="Merriweather"/>
                <a:cs typeface="Merriweather"/>
                <a:sym typeface="Merriweather"/>
              </a:rPr>
              <a:t> Erika's Lighthouse Overview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/>
          <p:nvPr/>
        </p:nvSpPr>
        <p:spPr>
          <a:xfrm>
            <a:off x="3493642" y="2053947"/>
            <a:ext cx="11300719" cy="6465971"/>
          </a:xfrm>
          <a:custGeom>
            <a:rect b="b" l="l" r="r" t="t"/>
            <a:pathLst>
              <a:path extrusionOk="0" h="1913890" w="3344947">
                <a:moveTo>
                  <a:pt x="0" y="0"/>
                </a:moveTo>
                <a:lnTo>
                  <a:pt x="3344947" y="0"/>
                </a:lnTo>
                <a:lnTo>
                  <a:pt x="3344947" y="1913890"/>
                </a:lnTo>
                <a:lnTo>
                  <a:pt x="0" y="191389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36" name="Google Shape;13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2177" y="8892215"/>
            <a:ext cx="2145824" cy="1394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 rotWithShape="1">
          <a:blip r:embed="rId4">
            <a:alphaModFix/>
          </a:blip>
          <a:srcRect b="7349" l="0" r="0" t="20577"/>
          <a:stretch/>
        </p:blipFill>
        <p:spPr>
          <a:xfrm>
            <a:off x="3493099" y="4518295"/>
            <a:ext cx="11301259" cy="3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55621" y="2053947"/>
            <a:ext cx="5376759" cy="24643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 txBox="1"/>
          <p:nvPr/>
        </p:nvSpPr>
        <p:spPr>
          <a:xfrm>
            <a:off x="7407093" y="488103"/>
            <a:ext cx="3473814" cy="96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599" u="none" cap="none" strike="noStrike">
                <a:solidFill>
                  <a:srgbClr val="FED100"/>
                </a:solidFill>
                <a:latin typeface="Open Sans"/>
                <a:ea typeface="Open Sans"/>
                <a:cs typeface="Open Sans"/>
                <a:sym typeface="Open Sans"/>
              </a:rPr>
              <a:t>The Video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7"/>
          <p:cNvPicPr preferRelativeResize="0"/>
          <p:nvPr/>
        </p:nvPicPr>
        <p:blipFill rotWithShape="1">
          <a:blip r:embed="rId3">
            <a:alphaModFix/>
          </a:blip>
          <a:srcRect b="0" l="4106" r="28176" t="867"/>
          <a:stretch/>
        </p:blipFill>
        <p:spPr>
          <a:xfrm rot="5400000">
            <a:off x="4780507" y="-2901470"/>
            <a:ext cx="8305628" cy="162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389">
            <a:off x="4117176" y="3183210"/>
            <a:ext cx="9663074" cy="4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9912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59211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365178">
            <a:off x="17158480" y="6617275"/>
            <a:ext cx="2838056" cy="687634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7"/>
          <p:cNvSpPr txBox="1"/>
          <p:nvPr/>
        </p:nvSpPr>
        <p:spPr>
          <a:xfrm>
            <a:off x="3212560" y="2126153"/>
            <a:ext cx="11705687" cy="1085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434345"/>
                </a:solidFill>
                <a:latin typeface="Merriweather"/>
                <a:ea typeface="Merriweather"/>
                <a:cs typeface="Merriweather"/>
                <a:sym typeface="Merriweather"/>
              </a:rPr>
              <a:t>Discussion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2876820" y="4546578"/>
            <a:ext cx="12534300" cy="31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What are the symptoms of depression? </a:t>
            </a:r>
            <a:endParaRPr b="1" i="0" sz="4578" u="none" cap="none" strike="noStrike">
              <a:solidFill>
                <a:srgbClr val="43434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978">
              <a:solidFill>
                <a:srgbClr val="43434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Give an example of what that could look like in a teen.</a:t>
            </a:r>
            <a:endParaRPr/>
          </a:p>
        </p:txBody>
      </p:sp>
      <p:pic>
        <p:nvPicPr>
          <p:cNvPr id="151" name="Google Shape;151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9370759"/>
            <a:ext cx="1409602" cy="9162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/>
          <p:cNvPicPr preferRelativeResize="0"/>
          <p:nvPr/>
        </p:nvPicPr>
        <p:blipFill rotWithShape="1">
          <a:blip r:embed="rId3">
            <a:alphaModFix/>
          </a:blip>
          <a:srcRect b="0" l="4106" r="28176" t="867"/>
          <a:stretch/>
        </p:blipFill>
        <p:spPr>
          <a:xfrm rot="5400000">
            <a:off x="4780507" y="-2901470"/>
            <a:ext cx="8305628" cy="162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389">
            <a:off x="4101784" y="2648042"/>
            <a:ext cx="9663074" cy="4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9912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59211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365178">
            <a:off x="17158480" y="6617275"/>
            <a:ext cx="2838056" cy="687634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 txBox="1"/>
          <p:nvPr/>
        </p:nvSpPr>
        <p:spPr>
          <a:xfrm>
            <a:off x="3212560" y="1607198"/>
            <a:ext cx="11705687" cy="10851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434345"/>
                </a:solidFill>
                <a:latin typeface="Merriweather"/>
                <a:ea typeface="Merriweather"/>
                <a:cs typeface="Merriweather"/>
                <a:sym typeface="Merriweather"/>
              </a:rPr>
              <a:t>Symptoms</a:t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3747781" y="3749081"/>
            <a:ext cx="11170466" cy="5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Depressed mood, sadness or irritability</a:t>
            </a:r>
            <a:endParaRPr/>
          </a:p>
        </p:txBody>
      </p:sp>
      <p:pic>
        <p:nvPicPr>
          <p:cNvPr id="163" name="Google Shape;16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2560" y="3984334"/>
            <a:ext cx="334699" cy="32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9370759"/>
            <a:ext cx="1409602" cy="91624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8"/>
          <p:cNvSpPr txBox="1"/>
          <p:nvPr/>
        </p:nvSpPr>
        <p:spPr>
          <a:xfrm>
            <a:off x="3747781" y="4319186"/>
            <a:ext cx="11170466" cy="5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Loss of interest or pleasure in activities</a:t>
            </a:r>
            <a:endParaRPr/>
          </a:p>
        </p:txBody>
      </p:sp>
      <p:pic>
        <p:nvPicPr>
          <p:cNvPr id="166" name="Google Shape;166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2560" y="4465387"/>
            <a:ext cx="334699" cy="32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2560" y="5057594"/>
            <a:ext cx="334699" cy="3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8"/>
          <p:cNvSpPr txBox="1"/>
          <p:nvPr/>
        </p:nvSpPr>
        <p:spPr>
          <a:xfrm>
            <a:off x="3747781" y="4911392"/>
            <a:ext cx="11170466" cy="5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Change in weight or appetite</a:t>
            </a: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2560" y="5664336"/>
            <a:ext cx="334699" cy="3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8"/>
          <p:cNvSpPr txBox="1"/>
          <p:nvPr/>
        </p:nvSpPr>
        <p:spPr>
          <a:xfrm>
            <a:off x="3747781" y="5518134"/>
            <a:ext cx="11170466" cy="5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Change in sleep</a:t>
            </a:r>
            <a:endParaRPr/>
          </a:p>
        </p:txBody>
      </p:sp>
      <p:pic>
        <p:nvPicPr>
          <p:cNvPr id="171" name="Google Shape;171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2560" y="6271077"/>
            <a:ext cx="334699" cy="32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2560" y="6841565"/>
            <a:ext cx="334699" cy="32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2560" y="7400876"/>
            <a:ext cx="334699" cy="32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2560" y="7965775"/>
            <a:ext cx="334699" cy="32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12560" y="8530675"/>
            <a:ext cx="334699" cy="320702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8"/>
          <p:cNvSpPr txBox="1"/>
          <p:nvPr/>
        </p:nvSpPr>
        <p:spPr>
          <a:xfrm>
            <a:off x="3747781" y="6124876"/>
            <a:ext cx="11170466" cy="5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Feeling sped up or slowed down</a:t>
            </a:r>
            <a:endParaRPr/>
          </a:p>
        </p:txBody>
      </p:sp>
      <p:sp>
        <p:nvSpPr>
          <p:cNvPr id="177" name="Google Shape;177;p18"/>
          <p:cNvSpPr txBox="1"/>
          <p:nvPr/>
        </p:nvSpPr>
        <p:spPr>
          <a:xfrm>
            <a:off x="3747781" y="6695363"/>
            <a:ext cx="11170466" cy="5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Fatigue or loss of energy</a:t>
            </a:r>
            <a:endParaRPr/>
          </a:p>
        </p:txBody>
      </p:sp>
      <p:sp>
        <p:nvSpPr>
          <p:cNvPr id="178" name="Google Shape;178;p18"/>
          <p:cNvSpPr txBox="1"/>
          <p:nvPr/>
        </p:nvSpPr>
        <p:spPr>
          <a:xfrm>
            <a:off x="3747781" y="7254675"/>
            <a:ext cx="11170466" cy="5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Feelings of worthlessness or guilt</a:t>
            </a:r>
            <a:endParaRPr/>
          </a:p>
        </p:txBody>
      </p:sp>
      <p:sp>
        <p:nvSpPr>
          <p:cNvPr id="179" name="Google Shape;179;p18"/>
          <p:cNvSpPr txBox="1"/>
          <p:nvPr/>
        </p:nvSpPr>
        <p:spPr>
          <a:xfrm>
            <a:off x="3747781" y="7819574"/>
            <a:ext cx="11170466" cy="5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Trouble concentrating or making decisions</a:t>
            </a:r>
            <a:endParaRPr/>
          </a:p>
        </p:txBody>
      </p:sp>
      <p:sp>
        <p:nvSpPr>
          <p:cNvPr id="180" name="Google Shape;180;p18"/>
          <p:cNvSpPr txBox="1"/>
          <p:nvPr/>
        </p:nvSpPr>
        <p:spPr>
          <a:xfrm>
            <a:off x="3747781" y="8384473"/>
            <a:ext cx="11170466" cy="555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78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Thoughts of death or acts of self-harm</a:t>
            </a:r>
            <a:endParaRPr/>
          </a:p>
        </p:txBody>
      </p:sp>
      <p:sp>
        <p:nvSpPr>
          <p:cNvPr id="181" name="Google Shape;181;p18"/>
          <p:cNvSpPr txBox="1"/>
          <p:nvPr/>
        </p:nvSpPr>
        <p:spPr>
          <a:xfrm>
            <a:off x="6209710" y="5749551"/>
            <a:ext cx="5868579" cy="2378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2" name="Google Shape;182;p18"/>
          <p:cNvGrpSpPr/>
          <p:nvPr/>
        </p:nvGrpSpPr>
        <p:grpSpPr>
          <a:xfrm rot="643592">
            <a:off x="11251265" y="5541004"/>
            <a:ext cx="5868579" cy="2897205"/>
            <a:chOff x="0" y="57150"/>
            <a:chExt cx="7824772" cy="3862941"/>
          </a:xfrm>
        </p:grpSpPr>
        <p:sp>
          <p:nvSpPr>
            <p:cNvPr id="183" name="Google Shape;183;p18"/>
            <p:cNvSpPr txBox="1"/>
            <p:nvPr/>
          </p:nvSpPr>
          <p:spPr>
            <a:xfrm>
              <a:off x="0" y="57150"/>
              <a:ext cx="7824772" cy="21023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25" u="none" cap="none" strike="noStrike">
                  <a:solidFill>
                    <a:srgbClr val="FF585F"/>
                  </a:solidFill>
                  <a:latin typeface="Open Sans"/>
                  <a:ea typeface="Open Sans"/>
                  <a:cs typeface="Open Sans"/>
                  <a:sym typeface="Open Sans"/>
                </a:rPr>
                <a:t>5 symptoms present</a:t>
              </a:r>
              <a:endParaRPr/>
            </a:p>
            <a:p>
              <a:pPr indent="0" lvl="0" marL="0" marR="0" rtl="0" algn="ctr">
                <a:lnSpc>
                  <a:spcPct val="10397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25" u="none" cap="none" strike="noStrike">
                  <a:solidFill>
                    <a:srgbClr val="FF585F"/>
                  </a:solidFill>
                  <a:latin typeface="Open Sans"/>
                  <a:ea typeface="Open Sans"/>
                  <a:cs typeface="Open Sans"/>
                  <a:sym typeface="Open Sans"/>
                </a:rPr>
                <a:t>most of every day </a:t>
              </a:r>
              <a:endParaRPr/>
            </a:p>
            <a:p>
              <a:pPr indent="0" lvl="0" marL="0" marR="0" rtl="0" algn="ctr">
                <a:lnSpc>
                  <a:spcPct val="10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25" u="none" cap="none" strike="noStrike">
                  <a:solidFill>
                    <a:srgbClr val="FF585F"/>
                  </a:solidFill>
                  <a:latin typeface="Open Sans"/>
                  <a:ea typeface="Open Sans"/>
                  <a:cs typeface="Open Sans"/>
                  <a:sym typeface="Open Sans"/>
                </a:rPr>
                <a:t>for at least 2 weeks</a:t>
              </a:r>
              <a:endParaRPr/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0" y="3609333"/>
              <a:ext cx="7824772" cy="3107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9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03987" y="6892043"/>
            <a:ext cx="3851890" cy="72059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9"/>
          <p:cNvGrpSpPr/>
          <p:nvPr/>
        </p:nvGrpSpPr>
        <p:grpSpPr>
          <a:xfrm>
            <a:off x="1930661" y="2102106"/>
            <a:ext cx="10000026" cy="5242808"/>
            <a:chOff x="0" y="-152400"/>
            <a:chExt cx="13333367" cy="6990411"/>
          </a:xfrm>
        </p:grpSpPr>
        <p:sp>
          <p:nvSpPr>
            <p:cNvPr id="191" name="Google Shape;191;p19"/>
            <p:cNvSpPr txBox="1"/>
            <p:nvPr/>
          </p:nvSpPr>
          <p:spPr>
            <a:xfrm>
              <a:off x="343667" y="-152400"/>
              <a:ext cx="12989700" cy="14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299" u="none" cap="none" strike="noStrike">
                  <a:solidFill>
                    <a:srgbClr val="434345"/>
                  </a:solidFill>
                  <a:latin typeface="Merriweather"/>
                  <a:ea typeface="Merriweather"/>
                  <a:cs typeface="Merriweather"/>
                  <a:sym typeface="Merriweather"/>
                </a:rPr>
                <a:t>Trusted Adult</a:t>
              </a:r>
              <a:endParaRPr/>
            </a:p>
          </p:txBody>
        </p:sp>
        <p:sp>
          <p:nvSpPr>
            <p:cNvPr id="192" name="Google Shape;192;p19"/>
            <p:cNvSpPr txBox="1"/>
            <p:nvPr/>
          </p:nvSpPr>
          <p:spPr>
            <a:xfrm>
              <a:off x="0" y="2454111"/>
              <a:ext cx="12089400" cy="438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800" u="none" cap="none" strike="noStrike">
                  <a:solidFill>
                    <a:srgbClr val="434345"/>
                  </a:solidFill>
                  <a:latin typeface="Open Sans"/>
                  <a:ea typeface="Open Sans"/>
                  <a:cs typeface="Open Sans"/>
                  <a:sym typeface="Open Sans"/>
                </a:rPr>
                <a:t>When I say the words </a:t>
              </a:r>
              <a:r>
                <a:rPr b="1" i="0" lang="en-US" sz="4800" u="none" cap="none" strike="noStrike">
                  <a:solidFill>
                    <a:srgbClr val="3D7EDB"/>
                  </a:solidFill>
                  <a:latin typeface="Open Sans"/>
                  <a:ea typeface="Open Sans"/>
                  <a:cs typeface="Open Sans"/>
                  <a:sym typeface="Open Sans"/>
                </a:rPr>
                <a:t>TRUSTED ADULT</a:t>
              </a:r>
              <a:r>
                <a:rPr b="1" i="0" lang="en-US" sz="4800" u="none" cap="none" strike="noStrike">
                  <a:solidFill>
                    <a:srgbClr val="434345"/>
                  </a:solidFill>
                  <a:latin typeface="Open Sans"/>
                  <a:ea typeface="Open Sans"/>
                  <a:cs typeface="Open Sans"/>
                  <a:sym typeface="Open Sans"/>
                </a:rPr>
                <a:t>, what characteristics or traits come to mind?</a:t>
              </a:r>
              <a:endParaRPr/>
            </a:p>
          </p:txBody>
        </p:sp>
      </p:grpSp>
      <p:pic>
        <p:nvPicPr>
          <p:cNvPr id="193" name="Google Shape;19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55364">
            <a:off x="1528000" y="3124594"/>
            <a:ext cx="9544245" cy="711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134747" y="939183"/>
            <a:ext cx="4845000" cy="145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/>
          <p:cNvPicPr preferRelativeResize="0"/>
          <p:nvPr/>
        </p:nvPicPr>
        <p:blipFill rotWithShape="1">
          <a:blip r:embed="rId6">
            <a:alphaModFix/>
          </a:blip>
          <a:srcRect b="84121" l="0" r="1233" t="0"/>
          <a:stretch/>
        </p:blipFill>
        <p:spPr>
          <a:xfrm>
            <a:off x="8823828" y="9162671"/>
            <a:ext cx="13861436" cy="112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6">
            <a:alphaModFix/>
          </a:blip>
          <a:srcRect b="84121" l="0" r="1233" t="0"/>
          <a:stretch/>
        </p:blipFill>
        <p:spPr>
          <a:xfrm>
            <a:off x="-6930718" y="9162671"/>
            <a:ext cx="13861436" cy="112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 rotWithShape="1">
          <a:blip r:embed="rId7">
            <a:alphaModFix/>
          </a:blip>
          <a:srcRect b="3179" l="0" r="0" t="30812"/>
          <a:stretch/>
        </p:blipFill>
        <p:spPr>
          <a:xfrm>
            <a:off x="2611850" y="8219920"/>
            <a:ext cx="3688272" cy="12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358456" y="5342190"/>
            <a:ext cx="5497373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 txBox="1"/>
          <p:nvPr/>
        </p:nvSpPr>
        <p:spPr>
          <a:xfrm>
            <a:off x="838200" y="310970"/>
            <a:ext cx="12134700" cy="14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14" u="none" cap="none" strike="noStrike">
                <a:solidFill>
                  <a:srgbClr val="434345"/>
                </a:solidFill>
                <a:latin typeface="Open Sans"/>
                <a:ea typeface="Open Sans"/>
                <a:cs typeface="Open Sans"/>
                <a:sym typeface="Open Sans"/>
              </a:rPr>
              <a:t>If you are worried about yourself or a friend, you should always talk to 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D7EDB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0"/>
          <p:cNvPicPr preferRelativeResize="0"/>
          <p:nvPr/>
        </p:nvPicPr>
        <p:blipFill rotWithShape="1">
          <a:blip r:embed="rId3">
            <a:alphaModFix/>
          </a:blip>
          <a:srcRect b="0" l="4106" r="28176" t="867"/>
          <a:stretch/>
        </p:blipFill>
        <p:spPr>
          <a:xfrm rot="5400000">
            <a:off x="4780507" y="-2901470"/>
            <a:ext cx="8305628" cy="16238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18389">
            <a:off x="4048796" y="4520479"/>
            <a:ext cx="9663074" cy="4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9912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859211" y="-1731023"/>
            <a:ext cx="2423432" cy="346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7365178">
            <a:off x="17158480" y="6617275"/>
            <a:ext cx="2838056" cy="6876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/>
          <p:nvPr/>
        </p:nvSpPr>
        <p:spPr>
          <a:xfrm>
            <a:off x="1896261" y="2140708"/>
            <a:ext cx="13968000" cy="21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434345"/>
                </a:solidFill>
                <a:latin typeface="Merriweather"/>
                <a:ea typeface="Merriweather"/>
                <a:cs typeface="Merriweather"/>
                <a:sym typeface="Merriweather"/>
              </a:rPr>
              <a:t>You can get help for yourself or a friend by saying something</a:t>
            </a:r>
            <a:endParaRPr/>
          </a:p>
        </p:txBody>
      </p:sp>
      <p:grpSp>
        <p:nvGrpSpPr>
          <p:cNvPr id="210" name="Google Shape;210;p20"/>
          <p:cNvGrpSpPr/>
          <p:nvPr/>
        </p:nvGrpSpPr>
        <p:grpSpPr>
          <a:xfrm>
            <a:off x="2895407" y="5405538"/>
            <a:ext cx="12075827" cy="764765"/>
            <a:chOff x="0" y="-95250"/>
            <a:chExt cx="16101103" cy="1019686"/>
          </a:xfrm>
        </p:grpSpPr>
        <p:sp>
          <p:nvSpPr>
            <p:cNvPr id="211" name="Google Shape;211;p20"/>
            <p:cNvSpPr txBox="1"/>
            <p:nvPr/>
          </p:nvSpPr>
          <p:spPr>
            <a:xfrm>
              <a:off x="1207150" y="-95250"/>
              <a:ext cx="14893953" cy="1019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578" u="none" cap="none" strike="noStrike">
                  <a:solidFill>
                    <a:srgbClr val="434345"/>
                  </a:solidFill>
                  <a:latin typeface="Open Sans"/>
                  <a:ea typeface="Open Sans"/>
                  <a:cs typeface="Open Sans"/>
                  <a:sym typeface="Open Sans"/>
                </a:rPr>
                <a:t>How to talk to a trusted adult</a:t>
              </a:r>
              <a:endParaRPr/>
            </a:p>
          </p:txBody>
        </p:sp>
        <p:pic>
          <p:nvPicPr>
            <p:cNvPr id="212" name="Google Shape;212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0"/>
              <a:ext cx="793315" cy="7601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3" name="Google Shape;213;p2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0" y="9370759"/>
            <a:ext cx="1409602" cy="916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4" name="Google Shape;214;p20"/>
          <p:cNvGrpSpPr/>
          <p:nvPr/>
        </p:nvGrpSpPr>
        <p:grpSpPr>
          <a:xfrm>
            <a:off x="2842419" y="6583816"/>
            <a:ext cx="12075827" cy="764765"/>
            <a:chOff x="0" y="-95250"/>
            <a:chExt cx="16101103" cy="1019686"/>
          </a:xfrm>
        </p:grpSpPr>
        <p:pic>
          <p:nvPicPr>
            <p:cNvPr id="215" name="Google Shape;215;p2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0" y="164296"/>
              <a:ext cx="793315" cy="7601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6" name="Google Shape;216;p20"/>
            <p:cNvSpPr txBox="1"/>
            <p:nvPr/>
          </p:nvSpPr>
          <p:spPr>
            <a:xfrm>
              <a:off x="1207150" y="-95250"/>
              <a:ext cx="14893953" cy="10196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4001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578" u="none" cap="none" strike="noStrike">
                  <a:solidFill>
                    <a:srgbClr val="434345"/>
                  </a:solidFill>
                  <a:latin typeface="Open Sans"/>
                  <a:ea typeface="Open Sans"/>
                  <a:cs typeface="Open Sans"/>
                  <a:sym typeface="Open Sans"/>
                </a:rPr>
                <a:t>How to talk to a friend in need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D9D9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603987" y="6892043"/>
            <a:ext cx="3851890" cy="7205918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1028700" y="3215890"/>
            <a:ext cx="9742365" cy="1091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399" u="none" cap="none" strike="noStrike">
                <a:solidFill>
                  <a:srgbClr val="434345"/>
                </a:solidFill>
                <a:latin typeface="Merriweather"/>
                <a:ea typeface="Merriweather"/>
                <a:cs typeface="Merriweather"/>
                <a:sym typeface="Merriweather"/>
              </a:rPr>
              <a:t>Role Play</a:t>
            </a:r>
            <a:endParaRPr/>
          </a:p>
        </p:txBody>
      </p:sp>
      <p:pic>
        <p:nvPicPr>
          <p:cNvPr id="223" name="Google Shape;22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6175" y="939183"/>
            <a:ext cx="4845000" cy="1456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1"/>
          <p:cNvPicPr preferRelativeResize="0"/>
          <p:nvPr/>
        </p:nvPicPr>
        <p:blipFill rotWithShape="1">
          <a:blip r:embed="rId5">
            <a:alphaModFix/>
          </a:blip>
          <a:srcRect b="84121" l="0" r="1233" t="0"/>
          <a:stretch/>
        </p:blipFill>
        <p:spPr>
          <a:xfrm>
            <a:off x="8823828" y="9162671"/>
            <a:ext cx="13861436" cy="112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1"/>
          <p:cNvPicPr preferRelativeResize="0"/>
          <p:nvPr/>
        </p:nvPicPr>
        <p:blipFill rotWithShape="1">
          <a:blip r:embed="rId5">
            <a:alphaModFix/>
          </a:blip>
          <a:srcRect b="84121" l="0" r="1233" t="0"/>
          <a:stretch/>
        </p:blipFill>
        <p:spPr>
          <a:xfrm>
            <a:off x="-6930718" y="9162671"/>
            <a:ext cx="13861436" cy="1124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1"/>
          <p:cNvPicPr preferRelativeResize="0"/>
          <p:nvPr/>
        </p:nvPicPr>
        <p:blipFill rotWithShape="1">
          <a:blip r:embed="rId6">
            <a:alphaModFix/>
          </a:blip>
          <a:srcRect b="3179" l="0" r="0" t="30812"/>
          <a:stretch/>
        </p:blipFill>
        <p:spPr>
          <a:xfrm>
            <a:off x="2611850" y="8219920"/>
            <a:ext cx="3688272" cy="1237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358456" y="5342190"/>
            <a:ext cx="5497373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